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Helios Extended Bold" charset="1" panose="02000805050000020004"/>
      <p:regular r:id="rId26"/>
    </p:embeddedFont>
    <p:embeddedFont>
      <p:font typeface="Heebo Bold" charset="1" panose="00000800000000000000"/>
      <p:regular r:id="rId27"/>
    </p:embeddedFont>
    <p:embeddedFont>
      <p:font typeface="Lato" charset="1" panose="020F0502020204030203"/>
      <p:regular r:id="rId28"/>
    </p:embeddedFont>
    <p:embeddedFont>
      <p:font typeface="Lato Bold" charset="1" panose="020F0502020204030203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44078" y="1326430"/>
            <a:ext cx="21203378" cy="7634140"/>
            <a:chOff x="0" y="0"/>
            <a:chExt cx="1128752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8752" cy="406400"/>
            </a:xfrm>
            <a:custGeom>
              <a:avLst/>
              <a:gdLst/>
              <a:ahLst/>
              <a:cxnLst/>
              <a:rect r="r" b="b" t="t" l="l"/>
              <a:pathLst>
                <a:path h="406400" w="1128752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958126" y="3659446"/>
            <a:ext cx="12371749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STOCK HUSTLE</a:t>
            </a:r>
          </a:p>
          <a:p>
            <a:pPr algn="ctr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PLATFORM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958126" y="7894531"/>
            <a:ext cx="1237174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SEERA TARUN RAJ | INFOSYS SPRINGBOARD INTERN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806369" cy="10287000"/>
            <a:chOff x="0" y="0"/>
            <a:chExt cx="179262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62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92624">
                  <a:moveTo>
                    <a:pt x="0" y="0"/>
                  </a:moveTo>
                  <a:lnTo>
                    <a:pt x="1792624" y="0"/>
                  </a:lnTo>
                  <a:lnTo>
                    <a:pt x="179262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9262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44318" y="3778024"/>
            <a:ext cx="8499682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MODULES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47601" y="1000125"/>
            <a:ext cx="8716161" cy="8366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60"/>
              </a:lnSpc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MODULE 4: BUDGET MANAGEMENT</a:t>
            </a:r>
          </a:p>
          <a:p>
            <a:pPr algn="l">
              <a:lnSpc>
                <a:spcPts val="2360"/>
              </a:lnSpc>
            </a:pPr>
          </a:p>
          <a:p>
            <a:pPr algn="l" marL="364100" indent="-182050" lvl="1">
              <a:lnSpc>
                <a:spcPts val="2360"/>
              </a:lnSpc>
              <a:buFont typeface="Arial"/>
              <a:buChar char="•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FE</a:t>
            </a: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ATURES:</a:t>
            </a:r>
          </a:p>
          <a:p>
            <a:pPr algn="l" marL="728200" indent="-242733" lvl="2">
              <a:lnSpc>
                <a:spcPts val="2360"/>
              </a:lnSpc>
              <a:buFont typeface="Arial"/>
              <a:buChar char="⚬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TRACK INVESTMENT BUDGETS AND EXPENSES.</a:t>
            </a:r>
          </a:p>
          <a:p>
            <a:pPr algn="l" marL="728200" indent="-242733" lvl="2">
              <a:lnSpc>
                <a:spcPts val="2360"/>
              </a:lnSpc>
              <a:buFont typeface="Arial"/>
              <a:buChar char="⚬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MONITOR PORTFOLIO ALLOCATION TO ENSURE BALANCED INVESTING.</a:t>
            </a:r>
          </a:p>
          <a:p>
            <a:pPr algn="l">
              <a:lnSpc>
                <a:spcPts val="2360"/>
              </a:lnSpc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 </a:t>
            </a:r>
          </a:p>
          <a:p>
            <a:pPr algn="l">
              <a:lnSpc>
                <a:spcPts val="2360"/>
              </a:lnSpc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MODULE 5: NOTIFICATION SYSTEM (FUTURE SCOPE)</a:t>
            </a:r>
          </a:p>
          <a:p>
            <a:pPr algn="l">
              <a:lnSpc>
                <a:spcPts val="2360"/>
              </a:lnSpc>
            </a:pPr>
          </a:p>
          <a:p>
            <a:pPr algn="l" marL="364100" indent="-182050" lvl="1">
              <a:lnSpc>
                <a:spcPts val="2360"/>
              </a:lnSpc>
              <a:buFont typeface="Arial"/>
              <a:buChar char="•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FEATURES:</a:t>
            </a:r>
          </a:p>
          <a:p>
            <a:pPr algn="l" marL="728200" indent="-242733" lvl="2">
              <a:lnSpc>
                <a:spcPts val="2360"/>
              </a:lnSpc>
              <a:buFont typeface="Arial"/>
              <a:buChar char="⚬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SET AL</a:t>
            </a: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ERTS FOR STOCK PRICE CHANGES, MARKET MOVEMENTS, AND CUSTOMIZED METRICS.</a:t>
            </a:r>
          </a:p>
          <a:p>
            <a:pPr algn="l" marL="728200" indent="-242733" lvl="2">
              <a:lnSpc>
                <a:spcPts val="2360"/>
              </a:lnSpc>
              <a:buFont typeface="Arial"/>
              <a:buChar char="⚬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GET </a:t>
            </a: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REAL-TIME NOTIFICATIONS ON MARKET TRENDS AND PORTFOLIO UPDATES.</a:t>
            </a:r>
          </a:p>
          <a:p>
            <a:pPr algn="l">
              <a:lnSpc>
                <a:spcPts val="2360"/>
              </a:lnSpc>
            </a:pPr>
          </a:p>
          <a:p>
            <a:pPr algn="l">
              <a:lnSpc>
                <a:spcPts val="2360"/>
              </a:lnSpc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 </a:t>
            </a: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MODULE 6: LEARNING RESOURCES</a:t>
            </a:r>
          </a:p>
          <a:p>
            <a:pPr algn="l">
              <a:lnSpc>
                <a:spcPts val="2360"/>
              </a:lnSpc>
            </a:pPr>
          </a:p>
          <a:p>
            <a:pPr algn="l" marL="364100" indent="-182050" lvl="1">
              <a:lnSpc>
                <a:spcPts val="2360"/>
              </a:lnSpc>
              <a:buFont typeface="Arial"/>
              <a:buChar char="•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FEATURES:</a:t>
            </a:r>
          </a:p>
          <a:p>
            <a:pPr algn="l" marL="728200" indent="-242733" lvl="2">
              <a:lnSpc>
                <a:spcPts val="2360"/>
              </a:lnSpc>
              <a:buFont typeface="Arial"/>
              <a:buChar char="⚬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EDUCATION</a:t>
            </a: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AL CONTENT FOR ALL EXPERIENCE LEVELS, FROM BEGINNER TUTORIALS TO ADVANCED STRATEGIES.</a:t>
            </a:r>
          </a:p>
          <a:p>
            <a:pPr algn="l" marL="728200" indent="-242733" lvl="2">
              <a:lnSpc>
                <a:spcPts val="2360"/>
              </a:lnSpc>
              <a:buFont typeface="Arial"/>
              <a:buChar char="⚬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MARKET NEWS, ANALYSIS, AND INSIGHTS FOR INFORMED DECISION-MAKING.</a:t>
            </a:r>
          </a:p>
          <a:p>
            <a:pPr algn="l">
              <a:lnSpc>
                <a:spcPts val="2360"/>
              </a:lnSpc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MODULE 7: DASHBOARD</a:t>
            </a:r>
          </a:p>
          <a:p>
            <a:pPr algn="l">
              <a:lnSpc>
                <a:spcPts val="2360"/>
              </a:lnSpc>
            </a:pPr>
          </a:p>
          <a:p>
            <a:pPr algn="l" marL="364100" indent="-182050" lvl="1">
              <a:lnSpc>
                <a:spcPts val="2360"/>
              </a:lnSpc>
              <a:buFont typeface="Arial"/>
              <a:buChar char="•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FEATURES:</a:t>
            </a:r>
          </a:p>
          <a:p>
            <a:pPr algn="l" marL="728200" indent="-242733" lvl="2">
              <a:lnSpc>
                <a:spcPts val="2360"/>
              </a:lnSpc>
              <a:buFont typeface="Arial"/>
              <a:buChar char="⚬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USER-FRIENDLY DASHBOARD DISPLAYING REAL-TIME STOCK DATA.</a:t>
            </a:r>
          </a:p>
          <a:p>
            <a:pPr algn="l" marL="728200" indent="-242733" lvl="2">
              <a:lnSpc>
                <a:spcPts val="2360"/>
              </a:lnSpc>
              <a:buFont typeface="Arial"/>
              <a:buChar char="⚬"/>
            </a:pPr>
            <a:r>
              <a:rPr lang="en-US" b="true" sz="1686" spc="168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EASILY VIEW MARKET TRENDS AND PORTFOLIO</a:t>
            </a:r>
          </a:p>
          <a:p>
            <a:pPr algn="l" marL="0" indent="0" lvl="0">
              <a:lnSpc>
                <a:spcPts val="2360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1007" y="2701002"/>
            <a:ext cx="18554237" cy="7634140"/>
            <a:chOff x="0" y="0"/>
            <a:chExt cx="987726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7726" cy="406400"/>
            </a:xfrm>
            <a:custGeom>
              <a:avLst/>
              <a:gdLst/>
              <a:ahLst/>
              <a:cxnLst/>
              <a:rect r="r" b="b" t="t" l="l"/>
              <a:pathLst>
                <a:path h="406400" w="987726">
                  <a:moveTo>
                    <a:pt x="784526" y="0"/>
                  </a:moveTo>
                  <a:cubicBezTo>
                    <a:pt x="896751" y="0"/>
                    <a:pt x="987726" y="90976"/>
                    <a:pt x="987726" y="203200"/>
                  </a:cubicBezTo>
                  <a:cubicBezTo>
                    <a:pt x="987726" y="315424"/>
                    <a:pt x="896751" y="406400"/>
                    <a:pt x="78452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98772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308911" y="3071001"/>
            <a:ext cx="14753068" cy="6894142"/>
            <a:chOff x="0" y="0"/>
            <a:chExt cx="173934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39345" cy="812800"/>
            </a:xfrm>
            <a:custGeom>
              <a:avLst/>
              <a:gdLst/>
              <a:ahLst/>
              <a:cxnLst/>
              <a:rect r="r" b="b" t="t" l="l"/>
              <a:pathLst>
                <a:path h="812800" w="1739345">
                  <a:moveTo>
                    <a:pt x="0" y="0"/>
                  </a:moveTo>
                  <a:lnTo>
                    <a:pt x="1739345" y="0"/>
                  </a:lnTo>
                  <a:lnTo>
                    <a:pt x="1739345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10185" r="0" b="-10185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>
            <a:off x="1057275" y="6518072"/>
            <a:ext cx="0" cy="376892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25930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94717" y="1115265"/>
            <a:ext cx="6981444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LOGIN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1007" y="2701002"/>
            <a:ext cx="18554237" cy="7634140"/>
            <a:chOff x="0" y="0"/>
            <a:chExt cx="987726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7726" cy="406400"/>
            </a:xfrm>
            <a:custGeom>
              <a:avLst/>
              <a:gdLst/>
              <a:ahLst/>
              <a:cxnLst/>
              <a:rect r="r" b="b" t="t" l="l"/>
              <a:pathLst>
                <a:path h="406400" w="987726">
                  <a:moveTo>
                    <a:pt x="784526" y="0"/>
                  </a:moveTo>
                  <a:cubicBezTo>
                    <a:pt x="896751" y="0"/>
                    <a:pt x="987726" y="90976"/>
                    <a:pt x="987726" y="203200"/>
                  </a:cubicBezTo>
                  <a:cubicBezTo>
                    <a:pt x="987726" y="315424"/>
                    <a:pt x="896751" y="406400"/>
                    <a:pt x="78452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98772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308911" y="3071001"/>
            <a:ext cx="14753068" cy="6894142"/>
            <a:chOff x="0" y="0"/>
            <a:chExt cx="173934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39345" cy="812800"/>
            </a:xfrm>
            <a:custGeom>
              <a:avLst/>
              <a:gdLst/>
              <a:ahLst/>
              <a:cxnLst/>
              <a:rect r="r" b="b" t="t" l="l"/>
              <a:pathLst>
                <a:path h="812800" w="1739345">
                  <a:moveTo>
                    <a:pt x="0" y="0"/>
                  </a:moveTo>
                  <a:lnTo>
                    <a:pt x="1739345" y="0"/>
                  </a:lnTo>
                  <a:lnTo>
                    <a:pt x="1739345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10185" r="0" b="-10185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>
            <a:off x="1057275" y="6518072"/>
            <a:ext cx="0" cy="376892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25930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94717" y="1115265"/>
            <a:ext cx="6981444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LOGIN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1007" y="2701002"/>
            <a:ext cx="18554237" cy="7634140"/>
            <a:chOff x="0" y="0"/>
            <a:chExt cx="987726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7726" cy="406400"/>
            </a:xfrm>
            <a:custGeom>
              <a:avLst/>
              <a:gdLst/>
              <a:ahLst/>
              <a:cxnLst/>
              <a:rect r="r" b="b" t="t" l="l"/>
              <a:pathLst>
                <a:path h="406400" w="987726">
                  <a:moveTo>
                    <a:pt x="784526" y="0"/>
                  </a:moveTo>
                  <a:cubicBezTo>
                    <a:pt x="896751" y="0"/>
                    <a:pt x="987726" y="90976"/>
                    <a:pt x="987726" y="203200"/>
                  </a:cubicBezTo>
                  <a:cubicBezTo>
                    <a:pt x="987726" y="315424"/>
                    <a:pt x="896751" y="406400"/>
                    <a:pt x="78452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98772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308911" y="3071001"/>
            <a:ext cx="14753068" cy="6894142"/>
            <a:chOff x="0" y="0"/>
            <a:chExt cx="173934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39345" cy="812800"/>
            </a:xfrm>
            <a:custGeom>
              <a:avLst/>
              <a:gdLst/>
              <a:ahLst/>
              <a:cxnLst/>
              <a:rect r="r" b="b" t="t" l="l"/>
              <a:pathLst>
                <a:path h="812800" w="1739345">
                  <a:moveTo>
                    <a:pt x="0" y="0"/>
                  </a:moveTo>
                  <a:lnTo>
                    <a:pt x="1739345" y="0"/>
                  </a:lnTo>
                  <a:lnTo>
                    <a:pt x="1739345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10185" r="0" b="-10185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>
            <a:off x="1057275" y="6518072"/>
            <a:ext cx="0" cy="376892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25930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94717" y="1115265"/>
            <a:ext cx="6981444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DASHBOARD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1007" y="2701002"/>
            <a:ext cx="18554237" cy="7634140"/>
            <a:chOff x="0" y="0"/>
            <a:chExt cx="987726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7726" cy="406400"/>
            </a:xfrm>
            <a:custGeom>
              <a:avLst/>
              <a:gdLst/>
              <a:ahLst/>
              <a:cxnLst/>
              <a:rect r="r" b="b" t="t" l="l"/>
              <a:pathLst>
                <a:path h="406400" w="987726">
                  <a:moveTo>
                    <a:pt x="784526" y="0"/>
                  </a:moveTo>
                  <a:cubicBezTo>
                    <a:pt x="896751" y="0"/>
                    <a:pt x="987726" y="90976"/>
                    <a:pt x="987726" y="203200"/>
                  </a:cubicBezTo>
                  <a:cubicBezTo>
                    <a:pt x="987726" y="315424"/>
                    <a:pt x="896751" y="406400"/>
                    <a:pt x="78452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98772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308911" y="3071001"/>
            <a:ext cx="14753068" cy="6894142"/>
            <a:chOff x="0" y="0"/>
            <a:chExt cx="173934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39345" cy="812800"/>
            </a:xfrm>
            <a:custGeom>
              <a:avLst/>
              <a:gdLst/>
              <a:ahLst/>
              <a:cxnLst/>
              <a:rect r="r" b="b" t="t" l="l"/>
              <a:pathLst>
                <a:path h="812800" w="1739345">
                  <a:moveTo>
                    <a:pt x="0" y="0"/>
                  </a:moveTo>
                  <a:lnTo>
                    <a:pt x="1739345" y="0"/>
                  </a:lnTo>
                  <a:lnTo>
                    <a:pt x="1739345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10185" r="0" b="-10185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>
            <a:off x="1057275" y="6518072"/>
            <a:ext cx="0" cy="376892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25930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94717" y="1115265"/>
            <a:ext cx="6981444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PORTFOLIO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1007" y="2701002"/>
            <a:ext cx="18554237" cy="7634140"/>
            <a:chOff x="0" y="0"/>
            <a:chExt cx="987726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7726" cy="406400"/>
            </a:xfrm>
            <a:custGeom>
              <a:avLst/>
              <a:gdLst/>
              <a:ahLst/>
              <a:cxnLst/>
              <a:rect r="r" b="b" t="t" l="l"/>
              <a:pathLst>
                <a:path h="406400" w="987726">
                  <a:moveTo>
                    <a:pt x="784526" y="0"/>
                  </a:moveTo>
                  <a:cubicBezTo>
                    <a:pt x="896751" y="0"/>
                    <a:pt x="987726" y="90976"/>
                    <a:pt x="987726" y="203200"/>
                  </a:cubicBezTo>
                  <a:cubicBezTo>
                    <a:pt x="987726" y="315424"/>
                    <a:pt x="896751" y="406400"/>
                    <a:pt x="78452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98772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308911" y="3071001"/>
            <a:ext cx="14753068" cy="6894142"/>
            <a:chOff x="0" y="0"/>
            <a:chExt cx="173934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39345" cy="812800"/>
            </a:xfrm>
            <a:custGeom>
              <a:avLst/>
              <a:gdLst/>
              <a:ahLst/>
              <a:cxnLst/>
              <a:rect r="r" b="b" t="t" l="l"/>
              <a:pathLst>
                <a:path h="812800" w="1739345">
                  <a:moveTo>
                    <a:pt x="0" y="0"/>
                  </a:moveTo>
                  <a:lnTo>
                    <a:pt x="1739345" y="0"/>
                  </a:lnTo>
                  <a:lnTo>
                    <a:pt x="1739345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10185" r="0" b="-10185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>
            <a:off x="1057275" y="6518072"/>
            <a:ext cx="0" cy="376892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25930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94717" y="1115265"/>
            <a:ext cx="6981444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MARKET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1007" y="2701002"/>
            <a:ext cx="18554237" cy="7634140"/>
            <a:chOff x="0" y="0"/>
            <a:chExt cx="987726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7726" cy="406400"/>
            </a:xfrm>
            <a:custGeom>
              <a:avLst/>
              <a:gdLst/>
              <a:ahLst/>
              <a:cxnLst/>
              <a:rect r="r" b="b" t="t" l="l"/>
              <a:pathLst>
                <a:path h="406400" w="987726">
                  <a:moveTo>
                    <a:pt x="784526" y="0"/>
                  </a:moveTo>
                  <a:cubicBezTo>
                    <a:pt x="896751" y="0"/>
                    <a:pt x="987726" y="90976"/>
                    <a:pt x="987726" y="203200"/>
                  </a:cubicBezTo>
                  <a:cubicBezTo>
                    <a:pt x="987726" y="315424"/>
                    <a:pt x="896751" y="406400"/>
                    <a:pt x="78452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98772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308911" y="3071001"/>
            <a:ext cx="14753068" cy="6894142"/>
            <a:chOff x="0" y="0"/>
            <a:chExt cx="173934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39345" cy="812800"/>
            </a:xfrm>
            <a:custGeom>
              <a:avLst/>
              <a:gdLst/>
              <a:ahLst/>
              <a:cxnLst/>
              <a:rect r="r" b="b" t="t" l="l"/>
              <a:pathLst>
                <a:path h="812800" w="1739345">
                  <a:moveTo>
                    <a:pt x="0" y="0"/>
                  </a:moveTo>
                  <a:lnTo>
                    <a:pt x="1739345" y="0"/>
                  </a:lnTo>
                  <a:lnTo>
                    <a:pt x="1739345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10185" r="0" b="-10185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>
            <a:off x="1057275" y="6518072"/>
            <a:ext cx="0" cy="376892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25930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94717" y="1115265"/>
            <a:ext cx="6981444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MARKET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1007" y="2701002"/>
            <a:ext cx="18554237" cy="7634140"/>
            <a:chOff x="0" y="0"/>
            <a:chExt cx="987726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7726" cy="406400"/>
            </a:xfrm>
            <a:custGeom>
              <a:avLst/>
              <a:gdLst/>
              <a:ahLst/>
              <a:cxnLst/>
              <a:rect r="r" b="b" t="t" l="l"/>
              <a:pathLst>
                <a:path h="406400" w="987726">
                  <a:moveTo>
                    <a:pt x="784526" y="0"/>
                  </a:moveTo>
                  <a:cubicBezTo>
                    <a:pt x="896751" y="0"/>
                    <a:pt x="987726" y="90976"/>
                    <a:pt x="987726" y="203200"/>
                  </a:cubicBezTo>
                  <a:cubicBezTo>
                    <a:pt x="987726" y="315424"/>
                    <a:pt x="896751" y="406400"/>
                    <a:pt x="78452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98772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308911" y="3071001"/>
            <a:ext cx="14753068" cy="6894142"/>
            <a:chOff x="0" y="0"/>
            <a:chExt cx="173934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39345" cy="812800"/>
            </a:xfrm>
            <a:custGeom>
              <a:avLst/>
              <a:gdLst/>
              <a:ahLst/>
              <a:cxnLst/>
              <a:rect r="r" b="b" t="t" l="l"/>
              <a:pathLst>
                <a:path h="812800" w="1739345">
                  <a:moveTo>
                    <a:pt x="0" y="0"/>
                  </a:moveTo>
                  <a:lnTo>
                    <a:pt x="1739345" y="0"/>
                  </a:lnTo>
                  <a:lnTo>
                    <a:pt x="1739345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10185" r="0" b="-10185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>
            <a:off x="1057275" y="6518072"/>
            <a:ext cx="0" cy="376892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25930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94717" y="1115265"/>
            <a:ext cx="8149283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CHAT SUPPORT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1007" y="2701002"/>
            <a:ext cx="18554237" cy="7634140"/>
            <a:chOff x="0" y="0"/>
            <a:chExt cx="987726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7726" cy="406400"/>
            </a:xfrm>
            <a:custGeom>
              <a:avLst/>
              <a:gdLst/>
              <a:ahLst/>
              <a:cxnLst/>
              <a:rect r="r" b="b" t="t" l="l"/>
              <a:pathLst>
                <a:path h="406400" w="987726">
                  <a:moveTo>
                    <a:pt x="784526" y="0"/>
                  </a:moveTo>
                  <a:cubicBezTo>
                    <a:pt x="896751" y="0"/>
                    <a:pt x="987726" y="90976"/>
                    <a:pt x="987726" y="203200"/>
                  </a:cubicBezTo>
                  <a:cubicBezTo>
                    <a:pt x="987726" y="315424"/>
                    <a:pt x="896751" y="406400"/>
                    <a:pt x="78452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98772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308911" y="3071001"/>
            <a:ext cx="14753068" cy="6894142"/>
            <a:chOff x="0" y="0"/>
            <a:chExt cx="173934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39345" cy="812800"/>
            </a:xfrm>
            <a:custGeom>
              <a:avLst/>
              <a:gdLst/>
              <a:ahLst/>
              <a:cxnLst/>
              <a:rect r="r" b="b" t="t" l="l"/>
              <a:pathLst>
                <a:path h="812800" w="1739345">
                  <a:moveTo>
                    <a:pt x="0" y="0"/>
                  </a:moveTo>
                  <a:lnTo>
                    <a:pt x="1739345" y="0"/>
                  </a:lnTo>
                  <a:lnTo>
                    <a:pt x="1739345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191" t="-12242" r="-4948" b="-14317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>
            <a:off x="1057275" y="6518072"/>
            <a:ext cx="0" cy="376892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25930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94717" y="1115265"/>
            <a:ext cx="6981444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LEARN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806369" cy="10287000"/>
            <a:chOff x="0" y="0"/>
            <a:chExt cx="179262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62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92624">
                  <a:moveTo>
                    <a:pt x="0" y="0"/>
                  </a:moveTo>
                  <a:lnTo>
                    <a:pt x="1792624" y="0"/>
                  </a:lnTo>
                  <a:lnTo>
                    <a:pt x="179262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9262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44318" y="3986876"/>
            <a:ext cx="6912480" cy="867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31"/>
              </a:lnSpc>
            </a:pPr>
            <a:r>
              <a:rPr lang="en-US" b="true" sz="4879" spc="243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CONCLUSION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28271" y="3592601"/>
            <a:ext cx="10422926" cy="3054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3378" indent="-266689" lvl="1">
              <a:lnSpc>
                <a:spcPts val="3458"/>
              </a:lnSpc>
              <a:buFont typeface="Arial"/>
              <a:buChar char="•"/>
            </a:pPr>
            <a:r>
              <a:rPr lang="en-US" b="true" sz="2470" spc="247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STOCK HUSTLE IS A PLATFORM THAT EMPOWERS</a:t>
            </a:r>
            <a:r>
              <a:rPr lang="en-US" b="true" sz="2470" spc="247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 B</a:t>
            </a:r>
            <a:r>
              <a:rPr lang="en-US" b="true" sz="2470" spc="247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OTH NEW AND EXPERIENCED INVESTORS.</a:t>
            </a:r>
          </a:p>
          <a:p>
            <a:pPr algn="l" marL="533378" indent="-266689" lvl="1">
              <a:lnSpc>
                <a:spcPts val="3458"/>
              </a:lnSpc>
              <a:buFont typeface="Arial"/>
              <a:buChar char="•"/>
            </a:pPr>
            <a:r>
              <a:rPr lang="en-US" b="true" sz="2470" spc="247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WITH </a:t>
            </a:r>
            <a:r>
              <a:rPr lang="en-US" b="true" sz="2470" spc="247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REAL-TIME DATA, EDUCATIONAL RESOURCES, </a:t>
            </a:r>
            <a:r>
              <a:rPr lang="en-US" b="true" sz="2470" spc="247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AND</a:t>
            </a:r>
            <a:r>
              <a:rPr lang="en-US" b="true" sz="2470" spc="247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 BUDGET MANAGEMENT TOOLS, USERS CAN MAKE INFORMED INVESTMENT DECISIONS AND TRACK THEIR PORTFOLIOS EFFICIENTLY.</a:t>
            </a:r>
          </a:p>
          <a:p>
            <a:pPr algn="l" marL="0" indent="0" lvl="0">
              <a:lnSpc>
                <a:spcPts val="3458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01007" y="0"/>
            <a:ext cx="10286993" cy="10287000"/>
            <a:chOff x="0" y="0"/>
            <a:chExt cx="270933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1">
                  <a:moveTo>
                    <a:pt x="0" y="0"/>
                  </a:moveTo>
                  <a:lnTo>
                    <a:pt x="2709331" y="0"/>
                  </a:lnTo>
                  <a:lnTo>
                    <a:pt x="27093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09331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19796" y="3457575"/>
            <a:ext cx="6996120" cy="320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WHAT IS STOCK HUSTLE?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33699" y="2818045"/>
            <a:ext cx="9454440" cy="4546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0061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Stock Hustle is a comprehensive platform aimed at simplifying stock market education.</a:t>
            </a:r>
          </a:p>
          <a:p>
            <a:pPr algn="l" marL="540061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Designed for beginners and seasoned investors alike, it serves as a one-stop solution for learning, analysis, and portfolio management.</a:t>
            </a:r>
          </a:p>
          <a:p>
            <a:pPr algn="l" marL="540061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By combining curated resources and advanced tools, Stock Hustle empowers users to make confident investment decisions.</a:t>
            </a:r>
          </a:p>
          <a:p>
            <a:pPr algn="l" marL="0" indent="0" lvl="0">
              <a:lnSpc>
                <a:spcPts val="4002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44078" y="1326430"/>
            <a:ext cx="21203378" cy="7634140"/>
            <a:chOff x="0" y="0"/>
            <a:chExt cx="1128752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8752" cy="406400"/>
            </a:xfrm>
            <a:custGeom>
              <a:avLst/>
              <a:gdLst/>
              <a:ahLst/>
              <a:cxnLst/>
              <a:rect r="r" b="b" t="t" l="l"/>
              <a:pathLst>
                <a:path h="406400" w="1128752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958126" y="3970422"/>
            <a:ext cx="12371749" cy="2060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238"/>
              </a:lnSpc>
            </a:pPr>
            <a:r>
              <a:rPr lang="en-US" b="true" sz="11598" spc="579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THANK YOU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01007" y="0"/>
            <a:ext cx="10286993" cy="10287000"/>
            <a:chOff x="0" y="0"/>
            <a:chExt cx="270933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1">
                  <a:moveTo>
                    <a:pt x="0" y="0"/>
                  </a:moveTo>
                  <a:lnTo>
                    <a:pt x="2709331" y="0"/>
                  </a:lnTo>
                  <a:lnTo>
                    <a:pt x="27093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09331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4524375"/>
            <a:ext cx="6996120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ABSTRACT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17284" y="212798"/>
            <a:ext cx="9454440" cy="10074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02"/>
              </a:lnSpc>
            </a:pPr>
            <a:r>
              <a:rPr lang="en-US" sz="2501" spc="250" b="true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Project Statement:</a:t>
            </a:r>
          </a:p>
          <a:p>
            <a:pPr algn="l" marL="540062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This project aims to create a user-friendly web application offering comprehensive tools for managing investment portfolios. It will provide real-time market data, portfolio tracking, market analysis, and educational resources, making the investment process easier for both novice and experienced investors.</a:t>
            </a:r>
          </a:p>
          <a:p>
            <a:pPr algn="l">
              <a:lnSpc>
                <a:spcPts val="4002"/>
              </a:lnSpc>
            </a:pPr>
            <a:r>
              <a:rPr lang="en-US" sz="2501" spc="250" b="true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Outcomes:</a:t>
            </a:r>
          </a:p>
          <a:p>
            <a:pPr algn="l" marL="540062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Enable users to create and manage investment portfolios.</a:t>
            </a:r>
          </a:p>
          <a:p>
            <a:pPr algn="l" marL="540062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Provide real-time stock market data for tracking performance.</a:t>
            </a:r>
          </a:p>
          <a:p>
            <a:pPr algn="l" marL="540062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Facilitate informed investment decisions with market analysis tools.</a:t>
            </a:r>
          </a:p>
          <a:p>
            <a:pPr algn="l" marL="540062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Enhance user engagement with educational resources and news.</a:t>
            </a:r>
          </a:p>
          <a:p>
            <a:pPr algn="l" marL="540062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Deliver a seamless, intuitive user interface for market and portfolio management.</a:t>
            </a:r>
          </a:p>
          <a:p>
            <a:pPr algn="l" marL="0" indent="0" lvl="0">
              <a:lnSpc>
                <a:spcPts val="4002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01007" y="0"/>
            <a:ext cx="10286993" cy="10287000"/>
            <a:chOff x="0" y="0"/>
            <a:chExt cx="270933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1">
                  <a:moveTo>
                    <a:pt x="0" y="0"/>
                  </a:moveTo>
                  <a:lnTo>
                    <a:pt x="2709331" y="0"/>
                  </a:lnTo>
                  <a:lnTo>
                    <a:pt x="27093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09331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04888" y="3608313"/>
            <a:ext cx="6996120" cy="320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WHY</a:t>
            </a:r>
          </a:p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STOCK HUSTLE?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34911" y="2279103"/>
            <a:ext cx="9819186" cy="6299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0897" indent="-280448" lvl="1">
              <a:lnSpc>
                <a:spcPts val="4156"/>
              </a:lnSpc>
              <a:buFont typeface="Arial"/>
              <a:buChar char="•"/>
            </a:pPr>
            <a:r>
              <a:rPr lang="en-US" sz="2597" spc="25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Comprehensive Learning: Gain access to expertly curated articles and videos tailored to all levels of investors.</a:t>
            </a:r>
          </a:p>
          <a:p>
            <a:pPr algn="l" marL="560897" indent="-280448" lvl="1">
              <a:lnSpc>
                <a:spcPts val="4156"/>
              </a:lnSpc>
              <a:buFont typeface="Arial"/>
              <a:buChar char="•"/>
            </a:pPr>
            <a:r>
              <a:rPr lang="en-US" sz="2597" spc="25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Practical Tools: Utilize features like portfolio management, real-time market tracking, and analysis tools.</a:t>
            </a:r>
          </a:p>
          <a:p>
            <a:pPr algn="l" marL="560897" indent="-280448" lvl="1">
              <a:lnSpc>
                <a:spcPts val="4156"/>
              </a:lnSpc>
              <a:buFont typeface="Arial"/>
              <a:buChar char="•"/>
            </a:pPr>
            <a:r>
              <a:rPr lang="en-US" sz="2597" spc="25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Localized Resources: Multilingual content, including Telugu podcasts, ensures inclusivity and personalization.</a:t>
            </a:r>
          </a:p>
          <a:p>
            <a:pPr algn="l" marL="560897" indent="-280448" lvl="1">
              <a:lnSpc>
                <a:spcPts val="4156"/>
              </a:lnSpc>
              <a:buFont typeface="Arial"/>
              <a:buChar char="•"/>
            </a:pPr>
            <a:r>
              <a:rPr lang="en-US" sz="2597" spc="25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User-Centric Design: A clean, responsive interface makes navigation simple and enjoyable.</a:t>
            </a:r>
          </a:p>
          <a:p>
            <a:pPr algn="l" marL="0" indent="0" lvl="0">
              <a:lnSpc>
                <a:spcPts val="4156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01007" y="0"/>
            <a:ext cx="10286993" cy="10287000"/>
            <a:chOff x="0" y="0"/>
            <a:chExt cx="270933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1">
                  <a:moveTo>
                    <a:pt x="0" y="0"/>
                  </a:moveTo>
                  <a:lnTo>
                    <a:pt x="2709331" y="0"/>
                  </a:lnTo>
                  <a:lnTo>
                    <a:pt x="27093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09331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67312" y="3457575"/>
            <a:ext cx="6996120" cy="320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PROBLEMS FACED BY INVESTORS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17284" y="3304250"/>
            <a:ext cx="9513490" cy="3552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3435" indent="-271717" lvl="1">
              <a:lnSpc>
                <a:spcPts val="4027"/>
              </a:lnSpc>
              <a:buFont typeface="Arial"/>
              <a:buChar char="•"/>
            </a:pPr>
            <a:r>
              <a:rPr lang="en-US" sz="2517" spc="25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Real-time Data Integration: Difficulty managing data delays and ensuring accurate live updates.</a:t>
            </a:r>
          </a:p>
          <a:p>
            <a:pPr algn="l" marL="543435" indent="-271717" lvl="1">
              <a:lnSpc>
                <a:spcPts val="4027"/>
              </a:lnSpc>
              <a:buFont typeface="Arial"/>
              <a:buChar char="•"/>
            </a:pPr>
            <a:r>
              <a:rPr lang="en-US" sz="2517" spc="25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Efficient Data Storage: High volumes of market data require efficient management.</a:t>
            </a:r>
          </a:p>
          <a:p>
            <a:pPr algn="l" marL="543435" indent="-271717" lvl="1">
              <a:lnSpc>
                <a:spcPts val="4027"/>
              </a:lnSpc>
              <a:buFont typeface="Arial"/>
              <a:buChar char="•"/>
            </a:pPr>
            <a:r>
              <a:rPr lang="en-US" sz="2517" spc="25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 Retention: Attracting and retaining users requires engaging features and reliable services.</a:t>
            </a:r>
          </a:p>
          <a:p>
            <a:pPr algn="l" marL="0" indent="0" lvl="0">
              <a:lnSpc>
                <a:spcPts val="4027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01007" y="0"/>
            <a:ext cx="10286993" cy="10287000"/>
            <a:chOff x="0" y="0"/>
            <a:chExt cx="270933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1">
                  <a:moveTo>
                    <a:pt x="0" y="0"/>
                  </a:moveTo>
                  <a:lnTo>
                    <a:pt x="2709331" y="0"/>
                  </a:lnTo>
                  <a:lnTo>
                    <a:pt x="27093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09331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72281" y="3457575"/>
            <a:ext cx="6996120" cy="320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DRAWBACKS OF CURRENT SYSTEMS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33699" y="2818045"/>
            <a:ext cx="9454440" cy="4546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0061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Complexity for Beginners: Many advanced platforms overwhelm new investors with complex interfaces and jargon.</a:t>
            </a:r>
          </a:p>
          <a:p>
            <a:pPr algn="l" marL="540061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High Costs: Most platforms are expensive, making them inaccessible for budget-conscious users.</a:t>
            </a:r>
          </a:p>
          <a:p>
            <a:pPr algn="l" marL="540061" indent="-270031" lvl="1">
              <a:lnSpc>
                <a:spcPts val="4002"/>
              </a:lnSpc>
              <a:buFont typeface="Arial"/>
              <a:buChar char="•"/>
            </a:pPr>
            <a:r>
              <a:rPr lang="en-US" sz="2501" spc="25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Lack of Educational Tools: Few platforms provide comprehensive educational resources for all levels of investors.</a:t>
            </a:r>
          </a:p>
          <a:p>
            <a:pPr algn="l" marL="0" indent="0" lvl="0">
              <a:lnSpc>
                <a:spcPts val="4002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01007" y="0"/>
            <a:ext cx="10286993" cy="10287000"/>
            <a:chOff x="0" y="0"/>
            <a:chExt cx="270933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1">
                  <a:moveTo>
                    <a:pt x="0" y="0"/>
                  </a:moveTo>
                  <a:lnTo>
                    <a:pt x="2709331" y="0"/>
                  </a:lnTo>
                  <a:lnTo>
                    <a:pt x="27093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09331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72281" y="3457575"/>
            <a:ext cx="6996120" cy="320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PROPOSED SYSTEM FEATURES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33699" y="2627734"/>
            <a:ext cx="9784187" cy="5751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8897" indent="-279449" lvl="1">
              <a:lnSpc>
                <a:spcPts val="4141"/>
              </a:lnSpc>
              <a:buFont typeface="Arial"/>
              <a:buChar char="•"/>
            </a:pPr>
            <a:r>
              <a:rPr lang="en-US" sz="2588" spc="25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User-friendly Design: Catering to both new and experienced investors.</a:t>
            </a:r>
          </a:p>
          <a:p>
            <a:pPr algn="l" marL="558897" indent="-279449" lvl="1">
              <a:lnSpc>
                <a:spcPts val="4141"/>
              </a:lnSpc>
              <a:buFont typeface="Arial"/>
              <a:buChar char="•"/>
            </a:pPr>
            <a:r>
              <a:rPr lang="en-US" sz="2588" spc="25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Secure Authentication: Login and registration system for user security.</a:t>
            </a:r>
          </a:p>
          <a:p>
            <a:pPr algn="l" marL="558897" indent="-279449" lvl="1">
              <a:lnSpc>
                <a:spcPts val="4141"/>
              </a:lnSpc>
              <a:buFont typeface="Arial"/>
              <a:buChar char="•"/>
            </a:pPr>
            <a:r>
              <a:rPr lang="en-US" sz="2588" spc="25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Real-time Data Integration: Live stock market data and portfolio tracking.</a:t>
            </a:r>
          </a:p>
          <a:p>
            <a:pPr algn="l" marL="558897" indent="-279449" lvl="1">
              <a:lnSpc>
                <a:spcPts val="4141"/>
              </a:lnSpc>
              <a:buFont typeface="Arial"/>
              <a:buChar char="•"/>
            </a:pPr>
            <a:r>
              <a:rPr lang="en-US" sz="2588" spc="25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Budget Management: Tools for tracking investment budgets and expenses.</a:t>
            </a:r>
          </a:p>
          <a:p>
            <a:pPr algn="l" marL="558897" indent="-279449" lvl="1">
              <a:lnSpc>
                <a:spcPts val="4141"/>
              </a:lnSpc>
              <a:buFont typeface="Arial"/>
              <a:buChar char="•"/>
            </a:pPr>
            <a:r>
              <a:rPr lang="en-US" sz="2588" spc="25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Educational Resources: Accessible learning materials and market news.</a:t>
            </a:r>
          </a:p>
          <a:p>
            <a:pPr algn="l" marL="0" indent="0" lvl="0">
              <a:lnSpc>
                <a:spcPts val="4141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01007" y="0"/>
            <a:ext cx="10286993" cy="10287000"/>
            <a:chOff x="0" y="0"/>
            <a:chExt cx="270933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1">
                  <a:moveTo>
                    <a:pt x="0" y="0"/>
                  </a:moveTo>
                  <a:lnTo>
                    <a:pt x="2709331" y="0"/>
                  </a:lnTo>
                  <a:lnTo>
                    <a:pt x="27093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09331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72281" y="3778332"/>
            <a:ext cx="7098569" cy="1822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61"/>
              </a:lnSpc>
            </a:pPr>
            <a:r>
              <a:rPr lang="en-US" b="true" sz="5115" spc="25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SYSTEM REQUIREMENTS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33699" y="2627734"/>
            <a:ext cx="9784187" cy="468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1"/>
              </a:lnSpc>
            </a:pPr>
            <a:r>
              <a:rPr lang="en-US" sz="2588" spc="258" b="true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Software Requirements:</a:t>
            </a:r>
          </a:p>
          <a:p>
            <a:pPr algn="l" marL="558897" indent="-279449" lvl="1">
              <a:lnSpc>
                <a:spcPts val="4141"/>
              </a:lnSpc>
              <a:buFont typeface="Arial"/>
              <a:buChar char="•"/>
            </a:pPr>
            <a:r>
              <a:rPr lang="en-US" sz="2588" spc="25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Frontend: ReactJS, HTML, CSS, JavaScript</a:t>
            </a:r>
          </a:p>
          <a:p>
            <a:pPr algn="l" marL="558897" indent="-279449" lvl="1">
              <a:lnSpc>
                <a:spcPts val="4141"/>
              </a:lnSpc>
              <a:buFont typeface="Arial"/>
              <a:buChar char="•"/>
            </a:pPr>
            <a:r>
              <a:rPr lang="en-US" sz="2588" spc="25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Backend: Spring Boot, Java</a:t>
            </a:r>
          </a:p>
          <a:p>
            <a:pPr algn="l" marL="558897" indent="-279449" lvl="1">
              <a:lnSpc>
                <a:spcPts val="4141"/>
              </a:lnSpc>
              <a:buFont typeface="Arial"/>
              <a:buChar char="•"/>
            </a:pPr>
            <a:r>
              <a:rPr lang="en-US" sz="2588" spc="25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Database: MySQL</a:t>
            </a:r>
          </a:p>
          <a:p>
            <a:pPr algn="l">
              <a:lnSpc>
                <a:spcPts val="4141"/>
              </a:lnSpc>
            </a:pPr>
            <a:r>
              <a:rPr lang="en-US" sz="2588" spc="258" b="true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Hardware Requirements:</a:t>
            </a:r>
          </a:p>
          <a:p>
            <a:pPr algn="l" marL="558897" indent="-279449" lvl="1">
              <a:lnSpc>
                <a:spcPts val="4141"/>
              </a:lnSpc>
              <a:buFont typeface="Arial"/>
              <a:buChar char="•"/>
            </a:pPr>
            <a:r>
              <a:rPr lang="en-US" sz="2588" spc="25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Development machine with at least 8 GB RAM, Core i5 processor (or equivalent), and 20 GB of free storage.</a:t>
            </a:r>
          </a:p>
          <a:p>
            <a:pPr algn="l" marL="0" indent="0" lvl="0">
              <a:lnSpc>
                <a:spcPts val="4141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806369" cy="10287000"/>
            <a:chOff x="0" y="0"/>
            <a:chExt cx="179262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62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92624">
                  <a:moveTo>
                    <a:pt x="0" y="0"/>
                  </a:moveTo>
                  <a:lnTo>
                    <a:pt x="1792624" y="0"/>
                  </a:lnTo>
                  <a:lnTo>
                    <a:pt x="179262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9262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44318" y="3778024"/>
            <a:ext cx="8499682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MODULES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85528" y="1066679"/>
            <a:ext cx="8092483" cy="8218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04"/>
              </a:lnSpc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MODULE 1: USER AUTHENTICATION &amp; REGISTRATION</a:t>
            </a:r>
          </a:p>
          <a:p>
            <a:pPr algn="l">
              <a:lnSpc>
                <a:spcPts val="2704"/>
              </a:lnSpc>
            </a:pPr>
          </a:p>
          <a:p>
            <a:pPr algn="l" marL="417120" indent="-208560" lvl="1">
              <a:lnSpc>
                <a:spcPts val="2704"/>
              </a:lnSpc>
              <a:buFont typeface="Arial"/>
              <a:buChar char="•"/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FEATURES:</a:t>
            </a:r>
          </a:p>
          <a:p>
            <a:pPr algn="l" marL="834241" indent="-278080" lvl="2">
              <a:lnSpc>
                <a:spcPts val="2704"/>
              </a:lnSpc>
              <a:buFont typeface="Arial"/>
              <a:buChar char="⚬"/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USER SIGN-UP AND LOGIN FUNCTIONALITY WITH SECURE AUTHENTICATION.</a:t>
            </a:r>
          </a:p>
          <a:p>
            <a:pPr algn="l" marL="834241" indent="-278080" lvl="2">
              <a:lnSpc>
                <a:spcPts val="2704"/>
              </a:lnSpc>
              <a:buFont typeface="Arial"/>
              <a:buChar char="⚬"/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PASSWORD RECOVERY AND USER PROFILE MANAGEMENT.</a:t>
            </a:r>
          </a:p>
          <a:p>
            <a:pPr algn="l">
              <a:lnSpc>
                <a:spcPts val="2704"/>
              </a:lnSpc>
            </a:pPr>
          </a:p>
          <a:p>
            <a:pPr algn="l">
              <a:lnSpc>
                <a:spcPts val="2704"/>
              </a:lnSpc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MODULE 2: PORTFOLIO MANAGEMENT</a:t>
            </a:r>
          </a:p>
          <a:p>
            <a:pPr algn="l">
              <a:lnSpc>
                <a:spcPts val="2704"/>
              </a:lnSpc>
            </a:pPr>
          </a:p>
          <a:p>
            <a:pPr algn="l" marL="417120" indent="-208560" lvl="1">
              <a:lnSpc>
                <a:spcPts val="2704"/>
              </a:lnSpc>
              <a:buFont typeface="Arial"/>
              <a:buChar char="•"/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FEATURES:</a:t>
            </a:r>
          </a:p>
          <a:p>
            <a:pPr algn="l" marL="834241" indent="-278080" lvl="2">
              <a:lnSpc>
                <a:spcPts val="2704"/>
              </a:lnSpc>
              <a:buFont typeface="Arial"/>
              <a:buChar char="⚬"/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USERS CAN CREATE AND MANAGE PORTFOLIOS.</a:t>
            </a:r>
          </a:p>
          <a:p>
            <a:pPr algn="l" marL="834241" indent="-278080" lvl="2">
              <a:lnSpc>
                <a:spcPts val="2704"/>
              </a:lnSpc>
              <a:buFont typeface="Arial"/>
              <a:buChar char="⚬"/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TRACK STOCK HOLDINGS, PROFIT/LOSS CALCULATIONS, AND PORTFOLIO PERFORMANCE ANALYSIS.</a:t>
            </a:r>
          </a:p>
          <a:p>
            <a:pPr algn="l">
              <a:lnSpc>
                <a:spcPts val="2704"/>
              </a:lnSpc>
            </a:pPr>
          </a:p>
          <a:p>
            <a:pPr algn="l">
              <a:lnSpc>
                <a:spcPts val="2704"/>
              </a:lnSpc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MODULE 3: STOCK MARKET DATA &amp; VISUALIZATION</a:t>
            </a:r>
          </a:p>
          <a:p>
            <a:pPr algn="l">
              <a:lnSpc>
                <a:spcPts val="2704"/>
              </a:lnSpc>
            </a:pPr>
          </a:p>
          <a:p>
            <a:pPr algn="l" marL="417120" indent="-208560" lvl="1">
              <a:lnSpc>
                <a:spcPts val="2704"/>
              </a:lnSpc>
              <a:buFont typeface="Arial"/>
              <a:buChar char="•"/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FEATURES:</a:t>
            </a:r>
          </a:p>
          <a:p>
            <a:pPr algn="l" marL="834241" indent="-278080" lvl="2">
              <a:lnSpc>
                <a:spcPts val="2704"/>
              </a:lnSpc>
              <a:buFont typeface="Arial"/>
              <a:buChar char="⚬"/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REAL-TIME DATA RETRIEVAL FROM MARKET SOURCES.</a:t>
            </a:r>
          </a:p>
          <a:p>
            <a:pPr algn="l" marL="834241" indent="-278080" lvl="2">
              <a:lnSpc>
                <a:spcPts val="2704"/>
              </a:lnSpc>
              <a:buFont typeface="Arial"/>
              <a:buChar char="⚬"/>
            </a:pPr>
            <a:r>
              <a:rPr lang="en-US" b="true" sz="1932" spc="193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INTERACTIVE CHARTS AND GRAPHS FOR STOCK PERFORMANCE VISUALIZATION.</a:t>
            </a:r>
          </a:p>
          <a:p>
            <a:pPr algn="l" marL="0" indent="0" lvl="0">
              <a:lnSpc>
                <a:spcPts val="2704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DAGX76lBl4g</dc:identifier>
  <dcterms:modified xsi:type="dcterms:W3CDTF">2011-08-01T06:04:30Z</dcterms:modified>
  <cp:revision>1</cp:revision>
  <dc:title>StockHustle PPT</dc:title>
</cp:coreProperties>
</file>

<file path=docProps/thumbnail.jpeg>
</file>